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58" r:id="rId3"/>
    <p:sldId id="266" r:id="rId4"/>
    <p:sldId id="271" r:id="rId5"/>
    <p:sldId id="259" r:id="rId6"/>
    <p:sldId id="274" r:id="rId7"/>
    <p:sldId id="260" r:id="rId8"/>
    <p:sldId id="278" r:id="rId9"/>
    <p:sldId id="261" r:id="rId10"/>
    <p:sldId id="267" r:id="rId11"/>
    <p:sldId id="269" r:id="rId12"/>
    <p:sldId id="263" r:id="rId13"/>
    <p:sldId id="275" r:id="rId14"/>
    <p:sldId id="276" r:id="rId15"/>
    <p:sldId id="277" r:id="rId16"/>
    <p:sldId id="262" r:id="rId17"/>
  </p:sldIdLst>
  <p:sldSz cx="13004800" cy="9753600"/>
  <p:notesSz cx="6858000" cy="9144000"/>
  <p:defaultTextStyle>
    <a:lvl1pPr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1pPr>
    <a:lvl2pPr indent="2286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2pPr>
    <a:lvl3pPr indent="4572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3pPr>
    <a:lvl4pPr indent="6858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4pPr>
    <a:lvl5pPr indent="9144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5pPr>
    <a:lvl6pPr indent="11430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6pPr>
    <a:lvl7pPr indent="13716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7pPr>
    <a:lvl8pPr indent="16002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8pPr>
    <a:lvl9pPr indent="18288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D4553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3D455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06B7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3D455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06B7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508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4" d="100"/>
          <a:sy n="54" d="100"/>
        </p:scale>
        <p:origin x="-1568" y="-120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jp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1" name="Shape 3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3889586942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1075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be frank the course title is a pedagogical intervention </a:t>
            </a:r>
            <a:r>
              <a:rPr lang="mr-IN" dirty="0" smtClean="0"/>
              <a:t>–</a:t>
            </a:r>
            <a:r>
              <a:rPr lang="en-US" dirty="0" smtClean="0"/>
              <a:t> trying to get a particular audience in the room.</a:t>
            </a:r>
          </a:p>
          <a:p>
            <a:pPr marL="0" marR="0" lvl="1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Hope is that the course will</a:t>
            </a:r>
            <a:r>
              <a:rPr lang="en-US" baseline="0" dirty="0" smtClean="0"/>
              <a:t> give you a way in, help you get started and help you apply these things to your </a:t>
            </a:r>
            <a:r>
              <a:rPr lang="en-US" baseline="0" smtClean="0"/>
              <a:t>real life.</a:t>
            </a:r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88479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Technology</a:t>
            </a:r>
            <a:r>
              <a:rPr lang="en-US" baseline="0" dirty="0" smtClean="0"/>
              <a:t> is hard!</a:t>
            </a:r>
          </a:p>
          <a:p>
            <a:r>
              <a:rPr lang="en-US" baseline="0" dirty="0" smtClean="0"/>
              <a:t>We are going to have trouble at some point with the technology this week</a:t>
            </a:r>
          </a:p>
          <a:p>
            <a:r>
              <a:rPr lang="en-US" baseline="0" dirty="0" smtClean="0"/>
              <a:t>who hasn't gotten their personal </a:t>
            </a:r>
            <a:r>
              <a:rPr lang="en-US" baseline="0" smtClean="0"/>
              <a:t>laptop set up yet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904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>
            <a:lvl1pPr marL="431800" indent="-431800">
              <a:lnSpc>
                <a:spcPct val="100000"/>
              </a:lnSpc>
              <a:spcBef>
                <a:spcPts val="3800"/>
              </a:spcBef>
              <a:defRPr sz="3800"/>
            </a:lvl1pPr>
            <a:lvl2pPr marL="863600" indent="-431800">
              <a:lnSpc>
                <a:spcPct val="100000"/>
              </a:lnSpc>
              <a:spcBef>
                <a:spcPts val="3800"/>
              </a:spcBef>
              <a:defRPr sz="3800"/>
            </a:lvl2pPr>
            <a:lvl3pPr marL="1295400" indent="-431800">
              <a:lnSpc>
                <a:spcPct val="100000"/>
              </a:lnSpc>
              <a:spcBef>
                <a:spcPts val="3800"/>
              </a:spcBef>
              <a:defRPr sz="3800"/>
            </a:lvl3pPr>
            <a:lvl4pPr marL="1727200" indent="-431800">
              <a:lnSpc>
                <a:spcPct val="100000"/>
              </a:lnSpc>
              <a:spcBef>
                <a:spcPts val="3800"/>
              </a:spcBef>
              <a:defRPr sz="3800"/>
            </a:lvl4pPr>
            <a:lvl5pPr marL="2159000" indent="-431800">
              <a:lnSpc>
                <a:spcPct val="100000"/>
              </a:lnSpc>
              <a:spcBef>
                <a:spcPts val="3800"/>
              </a:spcBef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  <p:sldLayoutId id="2147483661" r:id="rId12"/>
  </p:sldLayoutIdLst>
  <p:transition xmlns:p14="http://schemas.microsoft.com/office/powerpoint/2010/main" spd="med"/>
  <p:txStyles>
    <p:titleStyle>
      <a:lvl1pPr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1pPr>
      <a:lvl2pPr indent="2286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2pPr>
      <a:lvl3pPr indent="4572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3pPr>
      <a:lvl4pPr indent="6858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4pPr>
      <a:lvl5pPr indent="9144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5pPr>
      <a:lvl6pPr indent="11430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6pPr>
      <a:lvl7pPr indent="13716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7pPr>
      <a:lvl8pPr indent="16002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8pPr>
      <a:lvl9pPr indent="18288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9pPr>
    </p:titleStyle>
    <p:bodyStyle>
      <a:lvl1pPr marL="5207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1pPr>
      <a:lvl2pPr marL="10414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2pPr>
      <a:lvl3pPr marL="15621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3pPr>
      <a:lvl4pPr marL="20828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4pPr>
      <a:lvl5pPr marL="26035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5pPr>
      <a:lvl6pPr marL="31242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6pPr>
      <a:lvl7pPr marL="36449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7pPr>
      <a:lvl8pPr marL="41656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8pPr>
      <a:lvl9pPr marL="46863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 dirty="0">
                <a:solidFill>
                  <a:srgbClr val="535353"/>
                </a:solidFill>
              </a:rPr>
              <a:t>Digital humanities </a:t>
            </a:r>
            <a:r>
              <a:rPr sz="7200" cap="all" dirty="0" smtClean="0">
                <a:solidFill>
                  <a:srgbClr val="535353"/>
                </a:solidFill>
              </a:rPr>
              <a:t>programming</a:t>
            </a:r>
            <a:r>
              <a:rPr lang="en-US" sz="7200" cap="all" dirty="0" smtClean="0">
                <a:solidFill>
                  <a:srgbClr val="535353"/>
                </a:solidFill>
              </a:rPr>
              <a:t>  -</a:t>
            </a:r>
            <a:br>
              <a:rPr lang="en-US" sz="7200" cap="all" dirty="0" smtClean="0">
                <a:solidFill>
                  <a:srgbClr val="535353"/>
                </a:solidFill>
              </a:rPr>
            </a:br>
            <a:r>
              <a:rPr lang="en-US" sz="3500" cap="none" dirty="0" smtClean="0">
                <a:solidFill>
                  <a:srgbClr val="000000"/>
                </a:solidFill>
              </a:rPr>
              <a:t>Now with 50% more Python!</a:t>
            </a:r>
            <a:endParaRPr sz="3500" cap="all" dirty="0">
              <a:solidFill>
                <a:srgbClr val="535353"/>
              </a:solidFill>
            </a:endParaRPr>
          </a:p>
        </p:txBody>
      </p:sp>
      <p:sp>
        <p:nvSpPr>
          <p:cNvPr id="34" name="Shape 34"/>
          <p:cNvSpPr>
            <a:spLocks noGrp="1"/>
          </p:cNvSpPr>
          <p:nvPr>
            <p:ph type="body" idx="1"/>
          </p:nvPr>
        </p:nvSpPr>
        <p:spPr>
          <a:xfrm>
            <a:off x="355600" y="5700231"/>
            <a:ext cx="12293600" cy="859462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HILT </a:t>
            </a:r>
            <a:r>
              <a:rPr sz="3800" smtClean="0">
                <a:solidFill>
                  <a:srgbClr val="535353"/>
                </a:solidFill>
              </a:rPr>
              <a:t>20</a:t>
            </a:r>
            <a:r>
              <a:rPr lang="en-US" sz="3800" smtClean="0">
                <a:solidFill>
                  <a:srgbClr val="535353"/>
                </a:solidFill>
              </a:rPr>
              <a:t>19</a:t>
            </a:r>
            <a:endParaRPr sz="3800" dirty="0">
              <a:solidFill>
                <a:srgbClr val="535353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lang="en-US" sz="7200" cap="all" dirty="0" smtClean="0">
                <a:solidFill>
                  <a:srgbClr val="535353"/>
                </a:solidFill>
              </a:rPr>
              <a:t>Post-it Notes</a:t>
            </a:r>
            <a:endParaRPr sz="7200" cap="all" dirty="0">
              <a:solidFill>
                <a:srgbClr val="535353"/>
              </a:solidFill>
            </a:endParaRPr>
          </a:p>
        </p:txBody>
      </p:sp>
      <p:sp>
        <p:nvSpPr>
          <p:cNvPr id="51" name="Shape 5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pPr lvl="0">
              <a:lnSpc>
                <a:spcPct val="90000"/>
              </a:lnSpc>
              <a:defRPr sz="180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chemeClr val="tx1">
                    <a:lumMod val="50000"/>
                  </a:schemeClr>
                </a:solidFill>
              </a:rPr>
              <a:t>All have three colors: Green, Red, White</a:t>
            </a:r>
            <a:endParaRPr sz="3600" dirty="0">
              <a:solidFill>
                <a:schemeClr val="tx1">
                  <a:lumMod val="50000"/>
                </a:schemeClr>
              </a:solidFill>
            </a:endParaRPr>
          </a:p>
          <a:p>
            <a:pPr lvl="0">
              <a:lnSpc>
                <a:spcPct val="90000"/>
              </a:lnSpc>
              <a:defRPr sz="180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chemeClr val="tx1">
                    <a:lumMod val="50000"/>
                  </a:schemeClr>
                </a:solidFill>
              </a:rPr>
              <a:t>Green: things are good</a:t>
            </a:r>
          </a:p>
          <a:p>
            <a:pPr lvl="0">
              <a:lnSpc>
                <a:spcPct val="90000"/>
              </a:lnSpc>
              <a:defRPr sz="180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chemeClr val="tx1">
                    <a:lumMod val="50000"/>
                  </a:schemeClr>
                </a:solidFill>
              </a:rPr>
              <a:t>Red: need help</a:t>
            </a:r>
          </a:p>
          <a:p>
            <a:pPr lvl="0">
              <a:lnSpc>
                <a:spcPct val="90000"/>
              </a:lnSpc>
              <a:defRPr sz="180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chemeClr val="tx1">
                    <a:lumMod val="50000"/>
                  </a:schemeClr>
                </a:solidFill>
              </a:rPr>
              <a:t>White: Done</a:t>
            </a:r>
          </a:p>
          <a:p>
            <a:pPr lvl="0">
              <a:lnSpc>
                <a:spcPct val="90000"/>
              </a:lnSpc>
              <a:defRPr sz="180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chemeClr val="tx1">
                    <a:lumMod val="50000"/>
                  </a:schemeClr>
                </a:solidFill>
              </a:rPr>
              <a:t>Green and (especially) white offer help to red</a:t>
            </a:r>
            <a:endParaRPr sz="3600" dirty="0">
              <a:solidFill>
                <a:schemeClr val="tx1">
                  <a:lumMod val="50000"/>
                </a:schemeClr>
              </a:solidFill>
            </a:endParaRPr>
          </a:p>
          <a:p>
            <a:pPr lvl="0">
              <a:lnSpc>
                <a:spcPct val="90000"/>
              </a:lnSpc>
              <a:defRPr sz="180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chemeClr val="tx1">
                    <a:lumMod val="50000"/>
                  </a:schemeClr>
                </a:solidFill>
              </a:rPr>
              <a:t>Credit to Miriam Posner and Deb </a:t>
            </a:r>
            <a:r>
              <a:rPr lang="en-US" sz="3600" dirty="0" err="1" smtClean="0">
                <a:solidFill>
                  <a:schemeClr val="tx1">
                    <a:lumMod val="50000"/>
                  </a:schemeClr>
                </a:solidFill>
              </a:rPr>
              <a:t>Verhoeven</a:t>
            </a:r>
            <a:endParaRPr sz="36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504420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slack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hilt-</a:t>
            </a:r>
            <a:r>
              <a:rPr lang="en-US" dirty="0" err="1" smtClean="0"/>
              <a:t>institute.slack.com</a:t>
            </a:r>
            <a:endParaRPr lang="en-US" dirty="0" smtClean="0"/>
          </a:p>
          <a:p>
            <a:r>
              <a:rPr lang="en-US" dirty="0" smtClean="0"/>
              <a:t>Another avenue for asking for help and sharing</a:t>
            </a:r>
          </a:p>
          <a:p>
            <a:r>
              <a:rPr lang="en-US" dirty="0" smtClean="0"/>
              <a:t>/</a:t>
            </a:r>
            <a:r>
              <a:rPr lang="en-US" dirty="0" err="1" smtClean="0"/>
              <a:t>giphy</a:t>
            </a:r>
            <a:r>
              <a:rPr lang="en-US" dirty="0" smtClean="0"/>
              <a:t> word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14167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of conduct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are dedicated to creating a safe, respectful, and collegial learning environment for the benefit of everyone who attends.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32165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Important Stuff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Coffee</a:t>
            </a:r>
          </a:p>
          <a:p>
            <a:r>
              <a:rPr lang="en-US" dirty="0" smtClean="0"/>
              <a:t>Lunch</a:t>
            </a:r>
          </a:p>
          <a:p>
            <a:r>
              <a:rPr lang="en-US" dirty="0" smtClean="0"/>
              <a:t>Supper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15352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6990" y="254000"/>
            <a:ext cx="3030821" cy="1603829"/>
          </a:xfrm>
        </p:spPr>
        <p:txBody>
          <a:bodyPr/>
          <a:lstStyle/>
          <a:p>
            <a:r>
              <a:rPr lang="en-US" dirty="0" smtClean="0"/>
              <a:t>Slides</a:t>
            </a:r>
            <a:endParaRPr lang="en-US" dirty="0"/>
          </a:p>
        </p:txBody>
      </p:sp>
      <p:pic>
        <p:nvPicPr>
          <p:cNvPr id="4" name="Picture 3" descr="Screen Shot 2019-06-01 at 10.03.2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807" y="1415417"/>
            <a:ext cx="10747186" cy="671699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72741" y="8420799"/>
            <a:ext cx="1005931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humanitiesprogramming.github.io</a:t>
            </a:r>
            <a:r>
              <a:rPr lang="en-US" dirty="0"/>
              <a:t>/resources/</a:t>
            </a:r>
          </a:p>
        </p:txBody>
      </p:sp>
    </p:spTree>
    <p:extLst>
      <p:ext uri="{BB962C8B-B14F-4D97-AF65-F5344CB8AC3E}">
        <p14:creationId xmlns:p14="http://schemas.microsoft.com/office/powerpoint/2010/main" val="310511189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lang="en-US" sz="7200" cap="all" dirty="0" smtClean="0">
                <a:solidFill>
                  <a:srgbClr val="535353"/>
                </a:solidFill>
              </a:rPr>
              <a:t>Note on </a:t>
            </a:r>
            <a:r>
              <a:rPr lang="en-US" sz="7200" cap="all" dirty="0" err="1" smtClean="0">
                <a:solidFill>
                  <a:srgbClr val="535353"/>
                </a:solidFill>
              </a:rPr>
              <a:t>Powerpoint</a:t>
            </a:r>
            <a:endParaRPr sz="7200" cap="all" dirty="0">
              <a:solidFill>
                <a:srgbClr val="535353"/>
              </a:solidFill>
            </a:endParaRPr>
          </a:p>
        </p:txBody>
      </p:sp>
      <p:sp>
        <p:nvSpPr>
          <p:cNvPr id="54" name="Shape 5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300" dirty="0" smtClean="0">
                <a:solidFill>
                  <a:schemeClr val="tx1"/>
                </a:solidFill>
              </a:rPr>
              <a:t>Autocorrect is a nightmare for code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300" dirty="0" smtClean="0">
                <a:solidFill>
                  <a:schemeClr val="tx1"/>
                </a:solidFill>
              </a:rPr>
              <a:t>Be very wary of copying and pasting from the slide decks if you're following along.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300" dirty="0" smtClean="0">
                <a:solidFill>
                  <a:schemeClr val="tx1"/>
                </a:solidFill>
              </a:rPr>
              <a:t>And also the odd human error might pop in.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300" dirty="0" smtClean="0">
                <a:solidFill>
                  <a:schemeClr val="tx1"/>
                </a:solidFill>
              </a:rPr>
              <a:t>Everything will be fine </a:t>
            </a:r>
            <a:r>
              <a:rPr lang="mr-IN" sz="4300" dirty="0" smtClean="0">
                <a:solidFill>
                  <a:schemeClr val="tx1"/>
                </a:solidFill>
              </a:rPr>
              <a:t>–</a:t>
            </a:r>
            <a:r>
              <a:rPr lang="en-US" sz="4300" dirty="0" smtClean="0">
                <a:solidFill>
                  <a:schemeClr val="tx1"/>
                </a:solidFill>
              </a:rPr>
              <a:t> that's why we have post-its!</a:t>
            </a:r>
            <a:endParaRPr sz="43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316077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Introductions</a:t>
            </a:r>
          </a:p>
        </p:txBody>
      </p:sp>
      <p:sp>
        <p:nvSpPr>
          <p:cNvPr id="54" name="Shape 5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300" dirty="0">
                <a:solidFill>
                  <a:srgbClr val="535353"/>
                </a:solidFill>
              </a:rPr>
              <a:t>What is your name?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4300" dirty="0">
                <a:solidFill>
                  <a:srgbClr val="535353"/>
                </a:solidFill>
              </a:rPr>
              <a:t>What institution are you from</a:t>
            </a:r>
            <a:r>
              <a:rPr sz="4300" dirty="0" smtClean="0">
                <a:solidFill>
                  <a:srgbClr val="535353"/>
                </a:solidFill>
              </a:rPr>
              <a:t>?</a:t>
            </a:r>
            <a:endParaRPr sz="4300" dirty="0">
              <a:solidFill>
                <a:srgbClr val="535353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300" dirty="0" smtClean="0">
                <a:solidFill>
                  <a:srgbClr val="535353"/>
                </a:solidFill>
              </a:rPr>
              <a:t>What is your background with programming/tech/DH?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300" dirty="0" smtClean="0">
                <a:solidFill>
                  <a:srgbClr val="535353"/>
                </a:solidFill>
              </a:rPr>
              <a:t>What is o</a:t>
            </a:r>
            <a:r>
              <a:rPr sz="4300" dirty="0" smtClean="0">
                <a:solidFill>
                  <a:srgbClr val="535353"/>
                </a:solidFill>
              </a:rPr>
              <a:t>ne </a:t>
            </a:r>
            <a:r>
              <a:rPr sz="4300" dirty="0">
                <a:solidFill>
                  <a:srgbClr val="535353"/>
                </a:solidFill>
              </a:rPr>
              <a:t>thing you want to learn this </a:t>
            </a:r>
            <a:r>
              <a:rPr sz="4300" dirty="0" smtClean="0">
                <a:solidFill>
                  <a:srgbClr val="535353"/>
                </a:solidFill>
              </a:rPr>
              <a:t>week</a:t>
            </a:r>
            <a:r>
              <a:rPr lang="en-US" sz="4300" dirty="0" smtClean="0">
                <a:solidFill>
                  <a:srgbClr val="535353"/>
                </a:solidFill>
              </a:rPr>
              <a:t>?</a:t>
            </a:r>
            <a:endParaRPr sz="4300" dirty="0">
              <a:solidFill>
                <a:srgbClr val="535353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rando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212" y="0"/>
            <a:ext cx="14630399" cy="9753600"/>
          </a:xfrm>
          <a:prstGeom prst="rect">
            <a:avLst/>
          </a:prstGeom>
        </p:spPr>
      </p:pic>
      <p:sp>
        <p:nvSpPr>
          <p:cNvPr id="42" name="Shape 42"/>
          <p:cNvSpPr/>
          <p:nvPr/>
        </p:nvSpPr>
        <p:spPr>
          <a:xfrm>
            <a:off x="0" y="4415910"/>
            <a:ext cx="5950347" cy="2000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US" sz="6500" dirty="0" err="1" smtClean="0">
                <a:solidFill>
                  <a:srgbClr val="340053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GitHub</a:t>
            </a:r>
            <a:r>
              <a:rPr lang="en-US" sz="6500" dirty="0" smtClean="0">
                <a:solidFill>
                  <a:srgbClr val="340053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:</a:t>
            </a:r>
            <a:r>
              <a:rPr sz="6500" dirty="0" smtClean="0">
                <a:solidFill>
                  <a:srgbClr val="340053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 </a:t>
            </a:r>
            <a:r>
              <a:rPr lang="en-US" sz="6500" dirty="0" err="1" smtClean="0">
                <a:solidFill>
                  <a:srgbClr val="340053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walshbr</a:t>
            </a:r>
            <a:endParaRPr sz="6500" dirty="0">
              <a:solidFill>
                <a:srgbClr val="340053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6500" dirty="0" smtClean="0">
                <a:solidFill>
                  <a:srgbClr val="340053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@</a:t>
            </a:r>
            <a:r>
              <a:rPr lang="en-US" sz="6500" dirty="0" smtClean="0">
                <a:solidFill>
                  <a:srgbClr val="340053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walshbr</a:t>
            </a:r>
            <a:endParaRPr sz="6500" dirty="0">
              <a:solidFill>
                <a:srgbClr val="340053"/>
              </a:solidFill>
              <a:latin typeface="Yanone Kaffeesatz Regular"/>
              <a:ea typeface="Yanone Kaffeesatz Regular"/>
              <a:cs typeface="Yanone Kaffeesatz Regular"/>
              <a:sym typeface="Yanone Kaffeesatz Regular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22463"/>
            <a:ext cx="14664095" cy="9776063"/>
          </a:xfrm>
          <a:prstGeom prst="rect">
            <a:avLst/>
          </a:prstGeom>
        </p:spPr>
      </p:pic>
      <p:sp>
        <p:nvSpPr>
          <p:cNvPr id="3" name="Shape 42"/>
          <p:cNvSpPr/>
          <p:nvPr/>
        </p:nvSpPr>
        <p:spPr>
          <a:xfrm>
            <a:off x="7363639" y="3496084"/>
            <a:ext cx="6567790" cy="2215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US" sz="7200" dirty="0" err="1" smtClean="0">
                <a:solidFill>
                  <a:schemeClr val="bg1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GitHub</a:t>
            </a:r>
            <a:r>
              <a:rPr lang="en-US" sz="7200" dirty="0" smtClean="0">
                <a:solidFill>
                  <a:schemeClr val="bg1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:</a:t>
            </a:r>
            <a:r>
              <a:rPr sz="7200" dirty="0" smtClean="0">
                <a:solidFill>
                  <a:schemeClr val="bg1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 </a:t>
            </a:r>
            <a:r>
              <a:rPr lang="en-US" sz="7200" dirty="0" err="1" smtClean="0">
                <a:solidFill>
                  <a:schemeClr val="bg1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reedeth</a:t>
            </a:r>
            <a:endParaRPr sz="7200" dirty="0">
              <a:solidFill>
                <a:schemeClr val="bg1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7200" dirty="0" smtClean="0">
                <a:solidFill>
                  <a:schemeClr val="bg1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@</a:t>
            </a:r>
            <a:r>
              <a:rPr lang="en-US" sz="7200" dirty="0" smtClean="0">
                <a:solidFill>
                  <a:schemeClr val="bg1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reedeth</a:t>
            </a:r>
            <a:endParaRPr sz="7200" dirty="0">
              <a:solidFill>
                <a:schemeClr val="bg1"/>
              </a:solidFill>
              <a:latin typeface="Yanone Kaffeesatz Regular"/>
              <a:ea typeface="Yanone Kaffeesatz Regular"/>
              <a:cs typeface="Yanone Kaffeesatz Regular"/>
              <a:sym typeface="Yanone Kaffeesatz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12488845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522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2167466" y="-2570436"/>
            <a:ext cx="17339733" cy="13004800"/>
          </a:xfrm>
          <a:prstGeom prst="rect">
            <a:avLst/>
          </a:prstGeom>
        </p:spPr>
      </p:pic>
      <p:sp>
        <p:nvSpPr>
          <p:cNvPr id="3" name="Shape 42"/>
          <p:cNvSpPr/>
          <p:nvPr/>
        </p:nvSpPr>
        <p:spPr>
          <a:xfrm>
            <a:off x="6437011" y="52560"/>
            <a:ext cx="6567790" cy="2215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US" sz="7200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GitHub</a:t>
            </a:r>
            <a:r>
              <a:rPr lang="en-US" sz="7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:</a:t>
            </a:r>
            <a:r>
              <a:rPr sz="7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 </a:t>
            </a:r>
            <a:r>
              <a:rPr lang="en-US" sz="7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@tony</a:t>
            </a:r>
            <a:endParaRPr sz="7200" dirty="0">
              <a:solidFill>
                <a:schemeClr val="bg2">
                  <a:lumMod val="20000"/>
                  <a:lumOff val="80000"/>
                </a:schemeClr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7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@</a:t>
            </a:r>
            <a:r>
              <a:rPr lang="en-US" sz="7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thecat</a:t>
            </a:r>
            <a:endParaRPr sz="7200" dirty="0">
              <a:solidFill>
                <a:schemeClr val="bg2">
                  <a:lumMod val="20000"/>
                  <a:lumOff val="80000"/>
                </a:schemeClr>
              </a:solidFill>
              <a:latin typeface="Yanone Kaffeesatz Regular"/>
              <a:ea typeface="Yanone Kaffeesatz Regular"/>
              <a:cs typeface="Yanone Kaffeesatz Regular"/>
              <a:sym typeface="Yanone Kaffeesatz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75260890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Week’s Trajectory</a:t>
            </a:r>
          </a:p>
        </p:txBody>
      </p:sp>
      <p:sp>
        <p:nvSpPr>
          <p:cNvPr id="45" name="Shape 4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 dirty="0">
                <a:solidFill>
                  <a:srgbClr val="535353"/>
                </a:solidFill>
              </a:rPr>
              <a:t>Introduce the command line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 dirty="0">
                <a:solidFill>
                  <a:srgbClr val="535353"/>
                </a:solidFill>
              </a:rPr>
              <a:t>Introduce source code management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 dirty="0" smtClean="0">
                <a:solidFill>
                  <a:srgbClr val="535353"/>
                </a:solidFill>
              </a:rPr>
              <a:t>Introduce </a:t>
            </a:r>
            <a:r>
              <a:rPr sz="4600" dirty="0">
                <a:solidFill>
                  <a:srgbClr val="535353"/>
                </a:solidFill>
              </a:rPr>
              <a:t>programming </a:t>
            </a:r>
            <a:r>
              <a:rPr sz="4600" dirty="0" smtClean="0">
                <a:solidFill>
                  <a:srgbClr val="535353"/>
                </a:solidFill>
              </a:rPr>
              <a:t>concepts</a:t>
            </a:r>
            <a:r>
              <a:rPr lang="en-US" sz="4600" dirty="0" smtClean="0">
                <a:solidFill>
                  <a:srgbClr val="535353"/>
                </a:solidFill>
              </a:rPr>
              <a:t> w/ Python</a:t>
            </a:r>
            <a:endParaRPr sz="4600" dirty="0">
              <a:solidFill>
                <a:srgbClr val="535353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600" dirty="0" smtClean="0">
                <a:solidFill>
                  <a:srgbClr val="535353"/>
                </a:solidFill>
              </a:rPr>
              <a:t>Apply Python to real-life DH situations</a:t>
            </a:r>
            <a:endParaRPr sz="4600" dirty="0">
              <a:solidFill>
                <a:srgbClr val="535353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Pedagogical Approach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mix!</a:t>
            </a:r>
          </a:p>
          <a:p>
            <a:r>
              <a:rPr lang="en-US" dirty="0" smtClean="0"/>
              <a:t>Some programming together</a:t>
            </a:r>
          </a:p>
          <a:p>
            <a:r>
              <a:rPr lang="en-US" dirty="0" smtClean="0"/>
              <a:t>Some talking over slides</a:t>
            </a:r>
          </a:p>
          <a:p>
            <a:r>
              <a:rPr lang="en-US" dirty="0" smtClean="0"/>
              <a:t>Some independent work</a:t>
            </a:r>
          </a:p>
          <a:p>
            <a:r>
              <a:rPr lang="en-US" dirty="0" smtClean="0"/>
              <a:t>Collaboration is encouraged!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86759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 dirty="0">
                <a:solidFill>
                  <a:srgbClr val="535353"/>
                </a:solidFill>
              </a:rPr>
              <a:t>What to expect</a:t>
            </a:r>
          </a:p>
        </p:txBody>
      </p:sp>
      <p:sp>
        <p:nvSpPr>
          <p:cNvPr id="48" name="Shape 4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 dirty="0">
                <a:solidFill>
                  <a:srgbClr val="535353"/>
                </a:solidFill>
              </a:rPr>
              <a:t>Lots of hands-on activities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 dirty="0">
                <a:solidFill>
                  <a:srgbClr val="535353"/>
                </a:solidFill>
              </a:rPr>
              <a:t>Lots of new concepts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 dirty="0">
                <a:solidFill>
                  <a:srgbClr val="535353"/>
                </a:solidFill>
              </a:rPr>
              <a:t>Humorous pictures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 dirty="0">
                <a:solidFill>
                  <a:srgbClr val="535353"/>
                </a:solidFill>
              </a:rPr>
              <a:t>Your brain </a:t>
            </a:r>
            <a:r>
              <a:rPr lang="en-US" sz="4600" b="1" i="1" dirty="0" smtClean="0">
                <a:solidFill>
                  <a:srgbClr val="535353"/>
                </a:solidFill>
              </a:rPr>
              <a:t>will </a:t>
            </a:r>
            <a:r>
              <a:rPr sz="4600" dirty="0" smtClean="0">
                <a:solidFill>
                  <a:srgbClr val="535353"/>
                </a:solidFill>
              </a:rPr>
              <a:t>hurt </a:t>
            </a:r>
            <a:r>
              <a:rPr sz="4600" dirty="0">
                <a:solidFill>
                  <a:srgbClr val="535353"/>
                </a:solidFill>
              </a:rPr>
              <a:t>at some point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83651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Ground Rules</a:t>
            </a:r>
          </a:p>
        </p:txBody>
      </p:sp>
      <p:sp>
        <p:nvSpPr>
          <p:cNvPr id="51" name="Shape 5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 dirty="0">
                <a:solidFill>
                  <a:srgbClr val="535353"/>
                </a:solidFill>
              </a:rPr>
              <a:t>Asking questions is a “super power”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 dirty="0">
                <a:solidFill>
                  <a:srgbClr val="535353"/>
                </a:solidFill>
              </a:rPr>
              <a:t>If you need a mental (or other break), take one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600" dirty="0" smtClean="0">
                <a:solidFill>
                  <a:srgbClr val="535353"/>
                </a:solidFill>
              </a:rPr>
              <a:t>Writing software </a:t>
            </a:r>
            <a:r>
              <a:rPr sz="4600" dirty="0" smtClean="0">
                <a:solidFill>
                  <a:srgbClr val="535353"/>
                </a:solidFill>
              </a:rPr>
              <a:t>is </a:t>
            </a:r>
            <a:r>
              <a:rPr sz="4600" dirty="0">
                <a:solidFill>
                  <a:srgbClr val="535353"/>
                </a:solidFill>
              </a:rPr>
              <a:t>a </a:t>
            </a:r>
            <a:r>
              <a:rPr lang="en-US" sz="4600" dirty="0" smtClean="0">
                <a:solidFill>
                  <a:srgbClr val="535353"/>
                </a:solidFill>
              </a:rPr>
              <a:t>collaborative endeavor</a:t>
            </a:r>
            <a:endParaRPr sz="4600" dirty="0">
              <a:solidFill>
                <a:srgbClr val="535353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371</Words>
  <Application>Microsoft Macintosh PowerPoint</Application>
  <PresentationFormat>Custom</PresentationFormat>
  <Paragraphs>62</Paragraphs>
  <Slides>16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Showroom</vt:lpstr>
      <vt:lpstr>Digital humanities programming  - Now with 50% more Python!</vt:lpstr>
      <vt:lpstr>PowerPoint Presentation</vt:lpstr>
      <vt:lpstr>PowerPoint Presentation</vt:lpstr>
      <vt:lpstr>PowerPoint Presentation</vt:lpstr>
      <vt:lpstr>Week’s Trajectory</vt:lpstr>
      <vt:lpstr>Pedagogical Approach</vt:lpstr>
      <vt:lpstr>What to expect</vt:lpstr>
      <vt:lpstr>PowerPoint Presentation</vt:lpstr>
      <vt:lpstr>Ground Rules</vt:lpstr>
      <vt:lpstr>Post-it Notes</vt:lpstr>
      <vt:lpstr>slack</vt:lpstr>
      <vt:lpstr>Code of conduct</vt:lpstr>
      <vt:lpstr>Other Important Stuff</vt:lpstr>
      <vt:lpstr>Slides</vt:lpstr>
      <vt:lpstr>Note on Powerpoint</vt:lpstr>
      <vt:lpstr>Introductions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humanities programming</dc:title>
  <cp:lastModifiedBy>Brandon Walsh</cp:lastModifiedBy>
  <cp:revision>35</cp:revision>
  <dcterms:modified xsi:type="dcterms:W3CDTF">2019-06-03T13:21:35Z</dcterms:modified>
</cp:coreProperties>
</file>